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69" r:id="rId4"/>
    <p:sldId id="271" r:id="rId5"/>
    <p:sldId id="272" r:id="rId6"/>
    <p:sldId id="273" r:id="rId7"/>
    <p:sldId id="266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EF"/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F2FE63-D946-4F41-9AB0-B467ED78C4F7}" type="datetimeFigureOut">
              <a:rPr lang="zh-CN" altLang="en-US" smtClean="0"/>
              <a:t>2019/3/22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7A4E9-5BE6-4E3A-9350-E47B0D715D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97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2019/3/22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703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2019/3/22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275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2019/3/22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042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2019/3/22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712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2019/3/22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349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2019/3/22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288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2019/3/22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774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2019/3/22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967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2019/3/22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686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2019/3/22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8028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0BBD-FD52-44CA-BF80-B7032EE0D9B0}" type="datetimeFigureOut">
              <a:rPr lang="zh-CN" altLang="en-US" smtClean="0"/>
              <a:t>2019/3/22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343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20BBD-FD52-44CA-BF80-B7032EE0D9B0}" type="datetimeFigureOut">
              <a:rPr lang="zh-CN" altLang="en-US" smtClean="0"/>
              <a:t>2019/3/22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E3992-9463-4EAB-B1D2-4326B71692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992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614F6BE-F739-41C1-A9EE-93E3B59E09E6}"/>
              </a:ext>
            </a:extLst>
          </p:cNvPr>
          <p:cNvSpPr/>
          <p:nvPr/>
        </p:nvSpPr>
        <p:spPr>
          <a:xfrm>
            <a:off x="0" y="1544027"/>
            <a:ext cx="9144000" cy="1249110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b="1" dirty="0">
                <a:latin typeface="Bell MT" panose="02020503060305020303" pitchFamily="18" charset="0"/>
              </a:rPr>
              <a:t>软件工程实验项目汇报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F792390-82E6-4890-BD74-E93E7B9C7C40}"/>
              </a:ext>
            </a:extLst>
          </p:cNvPr>
          <p:cNvSpPr/>
          <p:nvPr/>
        </p:nvSpPr>
        <p:spPr>
          <a:xfrm>
            <a:off x="-3550" y="5772993"/>
            <a:ext cx="9144000" cy="532661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2019·3</a:t>
            </a:r>
            <a:endParaRPr lang="zh-CN" altLang="en-US" sz="1350" dirty="0"/>
          </a:p>
        </p:txBody>
      </p:sp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6EC7AF80-D5DA-4632-A408-4889511D30EA}"/>
              </a:ext>
            </a:extLst>
          </p:cNvPr>
          <p:cNvSpPr/>
          <p:nvPr/>
        </p:nvSpPr>
        <p:spPr>
          <a:xfrm>
            <a:off x="0" y="0"/>
            <a:ext cx="2539433" cy="532661"/>
          </a:xfrm>
          <a:prstGeom prst="homePlate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700" dirty="0">
                <a:latin typeface="Bell MT" panose="02020503060305020303" pitchFamily="18" charset="0"/>
              </a:rPr>
              <a:t>BUAA·SCSE</a:t>
            </a:r>
            <a:endParaRPr lang="zh-CN" altLang="en-US" sz="2700" dirty="0">
              <a:latin typeface="Bell MT" panose="02020503060305020303" pitchFamily="18" charset="0"/>
            </a:endParaRPr>
          </a:p>
        </p:txBody>
      </p:sp>
      <p:pic>
        <p:nvPicPr>
          <p:cNvPr id="6" name="Picture 2" descr="C:\Users\Administrator\Desktop\迎新ppt\未标题-2.png">
            <a:extLst>
              <a:ext uri="{FF2B5EF4-FFF2-40B4-BE49-F238E27FC236}">
                <a16:creationId xmlns:a16="http://schemas.microsoft.com/office/drawing/2014/main" id="{158C109E-77BD-47A4-94E4-C22C332FE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722" y="3079066"/>
            <a:ext cx="3016555" cy="223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B5B41C3-53D1-4CA6-90E3-0DCD1DFAC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50" y="3985262"/>
            <a:ext cx="2142015" cy="287900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AAA9877-FD17-4D50-A45F-8C2C9EFCD6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099" y="4064863"/>
            <a:ext cx="3417896" cy="279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65FF9242-472A-4610-9FBE-CA2789BB4FCC}"/>
              </a:ext>
            </a:extLst>
          </p:cNvPr>
          <p:cNvSpPr/>
          <p:nvPr/>
        </p:nvSpPr>
        <p:spPr>
          <a:xfrm>
            <a:off x="0" y="6040304"/>
            <a:ext cx="9144000" cy="532661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Team·</a:t>
            </a:r>
            <a:r>
              <a:rPr lang="zh-CN" altLang="en-US" sz="1350" dirty="0"/>
              <a:t>弟归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53D6C74-8671-464D-9A7A-32FDD477A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6" y="3978998"/>
            <a:ext cx="2142015" cy="2879002"/>
          </a:xfrm>
          <a:prstGeom prst="rect">
            <a:avLst/>
          </a:prstGeom>
        </p:spPr>
      </p:pic>
      <p:sp>
        <p:nvSpPr>
          <p:cNvPr id="16" name="矩形: 剪去对角 15">
            <a:extLst>
              <a:ext uri="{FF2B5EF4-FFF2-40B4-BE49-F238E27FC236}">
                <a16:creationId xmlns:a16="http://schemas.microsoft.com/office/drawing/2014/main" id="{99BC6B61-2005-47AC-9130-F2630E767D07}"/>
              </a:ext>
            </a:extLst>
          </p:cNvPr>
          <p:cNvSpPr/>
          <p:nvPr/>
        </p:nvSpPr>
        <p:spPr>
          <a:xfrm>
            <a:off x="3498927" y="2525871"/>
            <a:ext cx="2146145" cy="532661"/>
          </a:xfrm>
          <a:prstGeom prst="snip2Diag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/>
              <a:t>项目计划</a:t>
            </a:r>
            <a:endParaRPr lang="en-US" altLang="zh-CN" sz="2400" b="1" dirty="0"/>
          </a:p>
        </p:txBody>
      </p:sp>
      <p:sp>
        <p:nvSpPr>
          <p:cNvPr id="15" name="矩形: 剪去对角 14">
            <a:extLst>
              <a:ext uri="{FF2B5EF4-FFF2-40B4-BE49-F238E27FC236}">
                <a16:creationId xmlns:a16="http://schemas.microsoft.com/office/drawing/2014/main" id="{BCE17577-C4DB-470B-A749-A7F67DCB46CC}"/>
              </a:ext>
            </a:extLst>
          </p:cNvPr>
          <p:cNvSpPr/>
          <p:nvPr/>
        </p:nvSpPr>
        <p:spPr>
          <a:xfrm>
            <a:off x="3498927" y="3099878"/>
            <a:ext cx="2146145" cy="532661"/>
          </a:xfrm>
          <a:prstGeom prst="snip2Diag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/>
              <a:t>配置管理</a:t>
            </a:r>
            <a:endParaRPr lang="en-US" altLang="zh-CN" sz="2400" b="1" dirty="0"/>
          </a:p>
        </p:txBody>
      </p:sp>
      <p:sp>
        <p:nvSpPr>
          <p:cNvPr id="17" name="矩形: 剪去对角 16">
            <a:extLst>
              <a:ext uri="{FF2B5EF4-FFF2-40B4-BE49-F238E27FC236}">
                <a16:creationId xmlns:a16="http://schemas.microsoft.com/office/drawing/2014/main" id="{18304F1D-583E-45FF-AAC8-2688D858E7DD}"/>
              </a:ext>
            </a:extLst>
          </p:cNvPr>
          <p:cNvSpPr/>
          <p:nvPr/>
        </p:nvSpPr>
        <p:spPr>
          <a:xfrm>
            <a:off x="3504334" y="3673884"/>
            <a:ext cx="2146145" cy="532661"/>
          </a:xfrm>
          <a:prstGeom prst="snip2Diag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/>
              <a:t>项目监控</a:t>
            </a:r>
            <a:endParaRPr lang="en-US" altLang="zh-CN" sz="2400" b="1" dirty="0"/>
          </a:p>
        </p:txBody>
      </p:sp>
      <p:sp>
        <p:nvSpPr>
          <p:cNvPr id="18" name="矩形: 剪去对角 17">
            <a:extLst>
              <a:ext uri="{FF2B5EF4-FFF2-40B4-BE49-F238E27FC236}">
                <a16:creationId xmlns:a16="http://schemas.microsoft.com/office/drawing/2014/main" id="{76CAE8D4-2029-4F95-B2CD-FAA7A2C0A273}"/>
              </a:ext>
            </a:extLst>
          </p:cNvPr>
          <p:cNvSpPr/>
          <p:nvPr/>
        </p:nvSpPr>
        <p:spPr>
          <a:xfrm>
            <a:off x="3498927" y="4247891"/>
            <a:ext cx="2146145" cy="532661"/>
          </a:xfrm>
          <a:prstGeom prst="snip2Diag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追踪分析</a:t>
            </a:r>
            <a:endParaRPr lang="en-US" altLang="zh-CN" sz="2400" b="1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83FF570-2F09-45D8-9914-E2A46D25F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335" y="3990438"/>
            <a:ext cx="3658130" cy="287900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D09308C-0E15-46D8-8F63-6BE061BEEE47}"/>
              </a:ext>
            </a:extLst>
          </p:cNvPr>
          <p:cNvSpPr/>
          <p:nvPr/>
        </p:nvSpPr>
        <p:spPr>
          <a:xfrm>
            <a:off x="1040904" y="2935777"/>
            <a:ext cx="2155077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altLang="zh-CN" sz="405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pitchFamily="82" charset="0"/>
              </a:rPr>
              <a:t>Outline</a:t>
            </a:r>
            <a:endParaRPr lang="zh-CN" altLang="en-US" sz="405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Algerian" panose="04020705040A02060702" pitchFamily="82" charset="0"/>
            </a:endParaRPr>
          </a:p>
        </p:txBody>
      </p:sp>
      <p:sp>
        <p:nvSpPr>
          <p:cNvPr id="20" name="矩形: 剪去对角 19">
            <a:extLst>
              <a:ext uri="{FF2B5EF4-FFF2-40B4-BE49-F238E27FC236}">
                <a16:creationId xmlns:a16="http://schemas.microsoft.com/office/drawing/2014/main" id="{37F8906B-586D-4FCA-90F4-C01299F8D0B2}"/>
              </a:ext>
            </a:extLst>
          </p:cNvPr>
          <p:cNvSpPr/>
          <p:nvPr/>
        </p:nvSpPr>
        <p:spPr>
          <a:xfrm>
            <a:off x="3498926" y="1948348"/>
            <a:ext cx="2146145" cy="532661"/>
          </a:xfrm>
          <a:prstGeom prst="snip2Diag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/>
              <a:t>本周工作</a:t>
            </a:r>
            <a:endParaRPr lang="en-US" altLang="zh-CN" sz="2400" b="1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7FD1EE5-FEE1-433E-8188-F17A6B8388F7}"/>
              </a:ext>
            </a:extLst>
          </p:cNvPr>
          <p:cNvGrpSpPr/>
          <p:nvPr/>
        </p:nvGrpSpPr>
        <p:grpSpPr>
          <a:xfrm>
            <a:off x="-1" y="1"/>
            <a:ext cx="9144001" cy="701692"/>
            <a:chOff x="-1" y="391727"/>
            <a:chExt cx="12192001" cy="710214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8D130A81-6D83-4AE2-81EC-AA2D9FD4D4A8}"/>
                </a:ext>
              </a:extLst>
            </p:cNvPr>
            <p:cNvSpPr/>
            <p:nvPr/>
          </p:nvSpPr>
          <p:spPr>
            <a:xfrm>
              <a:off x="1127468" y="391727"/>
              <a:ext cx="11064532" cy="710214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350" b="1" dirty="0">
                  <a:latin typeface="Bell MT" panose="02020503060305020303" pitchFamily="18" charset="0"/>
                </a:rPr>
                <a:t>     </a:t>
              </a:r>
              <a:r>
                <a:rPr lang="en-US" altLang="zh-CN" sz="1350" b="1" dirty="0">
                  <a:latin typeface="Bell MT" panose="02020503060305020303" pitchFamily="18" charset="0"/>
                </a:rPr>
                <a:t>	</a:t>
              </a:r>
              <a:r>
                <a:rPr lang="zh-CN" altLang="en-US" sz="2800" b="1" dirty="0">
                  <a:latin typeface="Bell MT" panose="02020503060305020303" pitchFamily="18" charset="0"/>
                </a:rPr>
                <a:t>软件工程实验项目计划汇报</a:t>
              </a:r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AEFB040A-CE6B-47DA-829D-3BD91209AAAF}"/>
                </a:ext>
              </a:extLst>
            </p:cNvPr>
            <p:cNvGrpSpPr/>
            <p:nvPr/>
          </p:nvGrpSpPr>
          <p:grpSpPr>
            <a:xfrm>
              <a:off x="-1" y="391727"/>
              <a:ext cx="1834719" cy="710214"/>
              <a:chOff x="-1" y="391727"/>
              <a:chExt cx="1834719" cy="710214"/>
            </a:xfrm>
          </p:grpSpPr>
          <p:sp>
            <p:nvSpPr>
              <p:cNvPr id="24" name="箭头: 五边形 23">
                <a:extLst>
                  <a:ext uri="{FF2B5EF4-FFF2-40B4-BE49-F238E27FC236}">
                    <a16:creationId xmlns:a16="http://schemas.microsoft.com/office/drawing/2014/main" id="{E7312880-B0D0-446A-B035-D681383A00CD}"/>
                  </a:ext>
                </a:extLst>
              </p:cNvPr>
              <p:cNvSpPr/>
              <p:nvPr/>
            </p:nvSpPr>
            <p:spPr>
              <a:xfrm>
                <a:off x="-1" y="391727"/>
                <a:ext cx="1834719" cy="710214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pic>
            <p:nvPicPr>
              <p:cNvPr id="25" name="Picture 2" descr="C:\Users\Administrator\Desktop\迎新ppt\未标题-2.png">
                <a:extLst>
                  <a:ext uri="{FF2B5EF4-FFF2-40B4-BE49-F238E27FC236}">
                    <a16:creationId xmlns:a16="http://schemas.microsoft.com/office/drawing/2014/main" id="{E172EC24-1A35-448F-B2CE-09063D151D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394" y="428184"/>
                <a:ext cx="1207363" cy="637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175129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带形: 上凸弯 4">
            <a:extLst>
              <a:ext uri="{FF2B5EF4-FFF2-40B4-BE49-F238E27FC236}">
                <a16:creationId xmlns:a16="http://schemas.microsoft.com/office/drawing/2014/main" id="{760C66C2-4D5B-4D35-9294-F3E3E5374516}"/>
              </a:ext>
            </a:extLst>
          </p:cNvPr>
          <p:cNvSpPr/>
          <p:nvPr/>
        </p:nvSpPr>
        <p:spPr>
          <a:xfrm>
            <a:off x="0" y="6153806"/>
            <a:ext cx="9144000" cy="701692"/>
          </a:xfrm>
          <a:prstGeom prst="ellipseRibbon2">
            <a:avLst>
              <a:gd name="adj1" fmla="val 17575"/>
              <a:gd name="adj2" fmla="val 50000"/>
              <a:gd name="adj3" fmla="val 626"/>
            </a:avLst>
          </a:prstGeom>
          <a:solidFill>
            <a:srgbClr val="2F55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本周工作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67EF225-C596-48D3-B3A4-B1E0741E208D}"/>
              </a:ext>
            </a:extLst>
          </p:cNvPr>
          <p:cNvGrpSpPr/>
          <p:nvPr/>
        </p:nvGrpSpPr>
        <p:grpSpPr>
          <a:xfrm>
            <a:off x="-1" y="1"/>
            <a:ext cx="9144001" cy="701692"/>
            <a:chOff x="-1" y="391727"/>
            <a:chExt cx="12192001" cy="710214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49CEAAB-9737-4669-9905-AE0ABEE11454}"/>
                </a:ext>
              </a:extLst>
            </p:cNvPr>
            <p:cNvSpPr/>
            <p:nvPr/>
          </p:nvSpPr>
          <p:spPr>
            <a:xfrm>
              <a:off x="1127468" y="391727"/>
              <a:ext cx="11064532" cy="710214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350" b="1" dirty="0">
                  <a:latin typeface="Bell MT" panose="02020503060305020303" pitchFamily="18" charset="0"/>
                </a:rPr>
                <a:t>     </a:t>
              </a:r>
              <a:r>
                <a:rPr lang="en-US" altLang="zh-CN" sz="1350" b="1" dirty="0">
                  <a:latin typeface="Bell MT" panose="02020503060305020303" pitchFamily="18" charset="0"/>
                </a:rPr>
                <a:t>	</a:t>
              </a:r>
              <a:r>
                <a:rPr lang="zh-CN" altLang="en-US" sz="2800" b="1" dirty="0">
                  <a:latin typeface="Bell MT" panose="02020503060305020303" pitchFamily="18" charset="0"/>
                </a:rPr>
                <a:t>软件工程实验项目计划汇报</a:t>
              </a: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F5AEC79-F5BD-4999-BE8F-71A97CC7850C}"/>
                </a:ext>
              </a:extLst>
            </p:cNvPr>
            <p:cNvGrpSpPr/>
            <p:nvPr/>
          </p:nvGrpSpPr>
          <p:grpSpPr>
            <a:xfrm>
              <a:off x="-1" y="391727"/>
              <a:ext cx="1834719" cy="710214"/>
              <a:chOff x="-1" y="391727"/>
              <a:chExt cx="1834719" cy="710214"/>
            </a:xfrm>
          </p:grpSpPr>
          <p:sp>
            <p:nvSpPr>
              <p:cNvPr id="16" name="箭头: 五边形 15">
                <a:extLst>
                  <a:ext uri="{FF2B5EF4-FFF2-40B4-BE49-F238E27FC236}">
                    <a16:creationId xmlns:a16="http://schemas.microsoft.com/office/drawing/2014/main" id="{8B699969-9E17-4225-BBF2-F55065C695EC}"/>
                  </a:ext>
                </a:extLst>
              </p:cNvPr>
              <p:cNvSpPr/>
              <p:nvPr/>
            </p:nvSpPr>
            <p:spPr>
              <a:xfrm>
                <a:off x="-1" y="391727"/>
                <a:ext cx="1834719" cy="710214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pic>
            <p:nvPicPr>
              <p:cNvPr id="17" name="Picture 2" descr="C:\Users\Administrator\Desktop\迎新ppt\未标题-2.png">
                <a:extLst>
                  <a:ext uri="{FF2B5EF4-FFF2-40B4-BE49-F238E27FC236}">
                    <a16:creationId xmlns:a16="http://schemas.microsoft.com/office/drawing/2014/main" id="{3C422832-BEDD-44EE-9B6D-C89D79793D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394" y="428184"/>
                <a:ext cx="1207363" cy="637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0C1CD923-42F6-4037-9BDF-A3E8908CD8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954"/>
          <a:stretch/>
        </p:blipFill>
        <p:spPr>
          <a:xfrm>
            <a:off x="256990" y="822386"/>
            <a:ext cx="3409950" cy="20777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8176B57-7F0A-4780-8DA6-0D5C5EA63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1181" y="899248"/>
            <a:ext cx="5143500" cy="19240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0E82593-6A9A-440A-B9A6-EFBC8129E267}"/>
              </a:ext>
            </a:extLst>
          </p:cNvPr>
          <p:cNvSpPr txBox="1"/>
          <p:nvPr/>
        </p:nvSpPr>
        <p:spPr>
          <a:xfrm>
            <a:off x="426128" y="3244334"/>
            <a:ext cx="8618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完成</a:t>
            </a:r>
            <a:r>
              <a:rPr lang="en-US" altLang="zh-CN" dirty="0"/>
              <a:t>task16</a:t>
            </a:r>
            <a:r>
              <a:rPr lang="zh-CN" altLang="en-US" dirty="0"/>
              <a:t>个，产出新文档四个，修改需求文档一版，进度完成与预期相符合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1AAAEFB-DEB9-4CDC-98E5-AE9559F77B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3156"/>
          <a:stretch/>
        </p:blipFill>
        <p:spPr>
          <a:xfrm>
            <a:off x="845601" y="4471752"/>
            <a:ext cx="7267575" cy="15967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59A7ACA-3CD8-4A86-A5D6-400C6A87CC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276" y="3838521"/>
            <a:ext cx="720090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66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带形: 上凸弯 4">
            <a:extLst>
              <a:ext uri="{FF2B5EF4-FFF2-40B4-BE49-F238E27FC236}">
                <a16:creationId xmlns:a16="http://schemas.microsoft.com/office/drawing/2014/main" id="{760C66C2-4D5B-4D35-9294-F3E3E5374516}"/>
              </a:ext>
            </a:extLst>
          </p:cNvPr>
          <p:cNvSpPr/>
          <p:nvPr/>
        </p:nvSpPr>
        <p:spPr>
          <a:xfrm>
            <a:off x="0" y="6153806"/>
            <a:ext cx="9144000" cy="701692"/>
          </a:xfrm>
          <a:prstGeom prst="ellipseRibbon2">
            <a:avLst>
              <a:gd name="adj1" fmla="val 17575"/>
              <a:gd name="adj2" fmla="val 50000"/>
              <a:gd name="adj3" fmla="val 626"/>
            </a:avLst>
          </a:prstGeom>
          <a:solidFill>
            <a:srgbClr val="2F55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项目计划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67EF225-C596-48D3-B3A4-B1E0741E208D}"/>
              </a:ext>
            </a:extLst>
          </p:cNvPr>
          <p:cNvGrpSpPr/>
          <p:nvPr/>
        </p:nvGrpSpPr>
        <p:grpSpPr>
          <a:xfrm>
            <a:off x="-1" y="1"/>
            <a:ext cx="9144001" cy="701692"/>
            <a:chOff x="-1" y="391727"/>
            <a:chExt cx="12192001" cy="710214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49CEAAB-9737-4669-9905-AE0ABEE11454}"/>
                </a:ext>
              </a:extLst>
            </p:cNvPr>
            <p:cNvSpPr/>
            <p:nvPr/>
          </p:nvSpPr>
          <p:spPr>
            <a:xfrm>
              <a:off x="1127468" y="391727"/>
              <a:ext cx="11064532" cy="710214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350" b="1" dirty="0">
                  <a:latin typeface="Bell MT" panose="02020503060305020303" pitchFamily="18" charset="0"/>
                </a:rPr>
                <a:t>     </a:t>
              </a:r>
              <a:r>
                <a:rPr lang="en-US" altLang="zh-CN" sz="1350" b="1" dirty="0">
                  <a:latin typeface="Bell MT" panose="02020503060305020303" pitchFamily="18" charset="0"/>
                </a:rPr>
                <a:t>	</a:t>
              </a:r>
              <a:r>
                <a:rPr lang="zh-CN" altLang="en-US" sz="2800" b="1" dirty="0">
                  <a:latin typeface="Bell MT" panose="02020503060305020303" pitchFamily="18" charset="0"/>
                </a:rPr>
                <a:t>软件工程实验项目计划汇报</a:t>
              </a: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F5AEC79-F5BD-4999-BE8F-71A97CC7850C}"/>
                </a:ext>
              </a:extLst>
            </p:cNvPr>
            <p:cNvGrpSpPr/>
            <p:nvPr/>
          </p:nvGrpSpPr>
          <p:grpSpPr>
            <a:xfrm>
              <a:off x="-1" y="391727"/>
              <a:ext cx="1834719" cy="710214"/>
              <a:chOff x="-1" y="391727"/>
              <a:chExt cx="1834719" cy="710214"/>
            </a:xfrm>
          </p:grpSpPr>
          <p:sp>
            <p:nvSpPr>
              <p:cNvPr id="16" name="箭头: 五边形 15">
                <a:extLst>
                  <a:ext uri="{FF2B5EF4-FFF2-40B4-BE49-F238E27FC236}">
                    <a16:creationId xmlns:a16="http://schemas.microsoft.com/office/drawing/2014/main" id="{8B699969-9E17-4225-BBF2-F55065C695EC}"/>
                  </a:ext>
                </a:extLst>
              </p:cNvPr>
              <p:cNvSpPr/>
              <p:nvPr/>
            </p:nvSpPr>
            <p:spPr>
              <a:xfrm>
                <a:off x="-1" y="391727"/>
                <a:ext cx="1834719" cy="710214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pic>
            <p:nvPicPr>
              <p:cNvPr id="17" name="Picture 2" descr="C:\Users\Administrator\Desktop\迎新ppt\未标题-2.png">
                <a:extLst>
                  <a:ext uri="{FF2B5EF4-FFF2-40B4-BE49-F238E27FC236}">
                    <a16:creationId xmlns:a16="http://schemas.microsoft.com/office/drawing/2014/main" id="{3C422832-BEDD-44EE-9B6D-C89D79793D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394" y="428184"/>
                <a:ext cx="1207363" cy="637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91CB63D7-4898-44A8-8865-942B70F78F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9" r="30160"/>
          <a:stretch/>
        </p:blipFill>
        <p:spPr>
          <a:xfrm>
            <a:off x="142044" y="701693"/>
            <a:ext cx="2832187" cy="6953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5DBC81D-4FAF-42CB-A6FB-5668B94BD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45" y="1403385"/>
            <a:ext cx="2832186" cy="47323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8924483-DD51-4A04-9BEB-3C43E9FA6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6276" y="1049355"/>
            <a:ext cx="2695575" cy="46196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C9B1961-F264-4DD5-A476-0C0E8934F004}"/>
              </a:ext>
            </a:extLst>
          </p:cNvPr>
          <p:cNvSpPr txBox="1"/>
          <p:nvPr/>
        </p:nvSpPr>
        <p:spPr>
          <a:xfrm>
            <a:off x="5876807" y="1149609"/>
            <a:ext cx="2556979" cy="430887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明确了总体实施计划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项目参与者</a:t>
            </a:r>
            <a:endParaRPr lang="en-US" altLang="zh-CN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完成项目期限</a:t>
            </a:r>
            <a:endParaRPr lang="en-US" altLang="zh-CN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计划的批准者</a:t>
            </a:r>
            <a:endParaRPr lang="en-US" altLang="zh-CN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分工原则</a:t>
            </a:r>
            <a:endParaRPr lang="en-US" altLang="zh-CN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组织形式</a:t>
            </a:r>
            <a:endParaRPr lang="en-US" altLang="zh-CN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各阶段交付产品</a:t>
            </a:r>
            <a:endParaRPr lang="en-US" altLang="zh-CN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迭代划分情况</a:t>
            </a:r>
            <a:endParaRPr lang="en-US" altLang="zh-CN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环境和标准等</a:t>
            </a:r>
            <a:endParaRPr lang="en-US" altLang="zh-CN" dirty="0"/>
          </a:p>
          <a:p>
            <a:r>
              <a:rPr lang="zh-CN" altLang="en-US" dirty="0"/>
              <a:t>分析了各阶段实施要点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实验介绍</a:t>
            </a:r>
            <a:endParaRPr lang="en-US" altLang="zh-CN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实验时间安排</a:t>
            </a:r>
            <a:endParaRPr lang="en-US" altLang="zh-CN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实验细化与分工</a:t>
            </a:r>
            <a:endParaRPr lang="en-US" altLang="zh-CN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实验交付产品</a:t>
            </a:r>
            <a:endParaRPr lang="en-US" altLang="zh-CN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时间预算及工作量</a:t>
            </a:r>
            <a:endParaRPr lang="en-US" altLang="zh-CN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存在问题及改进要点</a:t>
            </a:r>
            <a:endParaRPr lang="en-US" altLang="zh-CN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后期工作计划</a:t>
            </a:r>
            <a:endParaRPr lang="en-US" altLang="zh-CN" sz="1400" dirty="0"/>
          </a:p>
          <a:p>
            <a:pPr lvl="1"/>
            <a:endParaRPr lang="en-US" altLang="zh-CN" sz="1400" dirty="0"/>
          </a:p>
          <a:p>
            <a:pPr marL="0" lvl="1"/>
            <a:r>
              <a:rPr lang="en-US" altLang="zh-CN" sz="1400" b="1" dirty="0"/>
              <a:t>31</a:t>
            </a:r>
            <a:r>
              <a:rPr lang="zh-CN" altLang="en-US" sz="1400" b="1" dirty="0"/>
              <a:t>页，</a:t>
            </a:r>
            <a:r>
              <a:rPr lang="en-US" altLang="zh-CN" sz="1400" b="1" dirty="0"/>
              <a:t>8000</a:t>
            </a:r>
            <a:r>
              <a:rPr lang="zh-CN" altLang="en-US" sz="1400" b="1" dirty="0"/>
              <a:t>余字，四个版本</a:t>
            </a:r>
            <a:endParaRPr lang="en-US" altLang="zh-CN" sz="1400" b="1" dirty="0"/>
          </a:p>
        </p:txBody>
      </p:sp>
    </p:spTree>
    <p:extLst>
      <p:ext uri="{BB962C8B-B14F-4D97-AF65-F5344CB8AC3E}">
        <p14:creationId xmlns:p14="http://schemas.microsoft.com/office/powerpoint/2010/main" val="1163345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带形: 上凸弯 4">
            <a:extLst>
              <a:ext uri="{FF2B5EF4-FFF2-40B4-BE49-F238E27FC236}">
                <a16:creationId xmlns:a16="http://schemas.microsoft.com/office/drawing/2014/main" id="{760C66C2-4D5B-4D35-9294-F3E3E5374516}"/>
              </a:ext>
            </a:extLst>
          </p:cNvPr>
          <p:cNvSpPr/>
          <p:nvPr/>
        </p:nvSpPr>
        <p:spPr>
          <a:xfrm>
            <a:off x="0" y="6153806"/>
            <a:ext cx="9144000" cy="701692"/>
          </a:xfrm>
          <a:prstGeom prst="ellipseRibbon2">
            <a:avLst>
              <a:gd name="adj1" fmla="val 17575"/>
              <a:gd name="adj2" fmla="val 50000"/>
              <a:gd name="adj3" fmla="val 626"/>
            </a:avLst>
          </a:prstGeom>
          <a:solidFill>
            <a:srgbClr val="2F55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配置管理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67EF225-C596-48D3-B3A4-B1E0741E208D}"/>
              </a:ext>
            </a:extLst>
          </p:cNvPr>
          <p:cNvGrpSpPr/>
          <p:nvPr/>
        </p:nvGrpSpPr>
        <p:grpSpPr>
          <a:xfrm>
            <a:off x="-1" y="1"/>
            <a:ext cx="9144001" cy="701692"/>
            <a:chOff x="-1" y="391727"/>
            <a:chExt cx="12192001" cy="710214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49CEAAB-9737-4669-9905-AE0ABEE11454}"/>
                </a:ext>
              </a:extLst>
            </p:cNvPr>
            <p:cNvSpPr/>
            <p:nvPr/>
          </p:nvSpPr>
          <p:spPr>
            <a:xfrm>
              <a:off x="1127468" y="391727"/>
              <a:ext cx="11064532" cy="710214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350" b="1" dirty="0">
                  <a:latin typeface="Bell MT" panose="02020503060305020303" pitchFamily="18" charset="0"/>
                </a:rPr>
                <a:t>     </a:t>
              </a:r>
              <a:r>
                <a:rPr lang="en-US" altLang="zh-CN" sz="1350" b="1" dirty="0">
                  <a:latin typeface="Bell MT" panose="02020503060305020303" pitchFamily="18" charset="0"/>
                </a:rPr>
                <a:t>	</a:t>
              </a:r>
              <a:r>
                <a:rPr lang="zh-CN" altLang="en-US" sz="2800" b="1" dirty="0">
                  <a:latin typeface="Bell MT" panose="02020503060305020303" pitchFamily="18" charset="0"/>
                </a:rPr>
                <a:t>软件工程实验项目计划汇报</a:t>
              </a: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F5AEC79-F5BD-4999-BE8F-71A97CC7850C}"/>
                </a:ext>
              </a:extLst>
            </p:cNvPr>
            <p:cNvGrpSpPr/>
            <p:nvPr/>
          </p:nvGrpSpPr>
          <p:grpSpPr>
            <a:xfrm>
              <a:off x="-1" y="391727"/>
              <a:ext cx="1834719" cy="710214"/>
              <a:chOff x="-1" y="391727"/>
              <a:chExt cx="1834719" cy="710214"/>
            </a:xfrm>
          </p:grpSpPr>
          <p:sp>
            <p:nvSpPr>
              <p:cNvPr id="16" name="箭头: 五边形 15">
                <a:extLst>
                  <a:ext uri="{FF2B5EF4-FFF2-40B4-BE49-F238E27FC236}">
                    <a16:creationId xmlns:a16="http://schemas.microsoft.com/office/drawing/2014/main" id="{8B699969-9E17-4225-BBF2-F55065C695EC}"/>
                  </a:ext>
                </a:extLst>
              </p:cNvPr>
              <p:cNvSpPr/>
              <p:nvPr/>
            </p:nvSpPr>
            <p:spPr>
              <a:xfrm>
                <a:off x="-1" y="391727"/>
                <a:ext cx="1834719" cy="710214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pic>
            <p:nvPicPr>
              <p:cNvPr id="17" name="Picture 2" descr="C:\Users\Administrator\Desktop\迎新ppt\未标题-2.png">
                <a:extLst>
                  <a:ext uri="{FF2B5EF4-FFF2-40B4-BE49-F238E27FC236}">
                    <a16:creationId xmlns:a16="http://schemas.microsoft.com/office/drawing/2014/main" id="{3C422832-BEDD-44EE-9B6D-C89D79793D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394" y="428184"/>
                <a:ext cx="1207363" cy="637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E728D8A-BAB1-4F02-8A12-79304C0B3DEC}"/>
              </a:ext>
            </a:extLst>
          </p:cNvPr>
          <p:cNvSpPr txBox="1"/>
          <p:nvPr/>
        </p:nvSpPr>
        <p:spPr>
          <a:xfrm>
            <a:off x="594806" y="1018334"/>
            <a:ext cx="25745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规定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文件命名管理</a:t>
            </a:r>
            <a:endParaRPr lang="en-US" altLang="zh-CN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文件版本管理</a:t>
            </a:r>
            <a:endParaRPr lang="en-US" altLang="zh-CN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文件存储管理</a:t>
            </a:r>
            <a:endParaRPr lang="en-US" altLang="zh-CN" sz="1600" dirty="0"/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B95EC3-33AB-455A-A06D-9774D1A88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294" y="877525"/>
            <a:ext cx="4914900" cy="1333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56A7813-EEF5-4A9E-9BCD-B61B88207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45" y="2386857"/>
            <a:ext cx="5159037" cy="19076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31A463E-A87F-456B-A43D-1DBA3016EA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0894" y="4347848"/>
            <a:ext cx="54483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348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8FC2A96E-8706-42C6-BD8F-6720FF4926E9}"/>
              </a:ext>
            </a:extLst>
          </p:cNvPr>
          <p:cNvPicPr/>
          <p:nvPr/>
        </p:nvPicPr>
        <p:blipFill rotWithShape="1">
          <a:blip r:embed="rId2"/>
          <a:srcRect r="29288"/>
          <a:stretch/>
        </p:blipFill>
        <p:spPr>
          <a:xfrm>
            <a:off x="4714046" y="613143"/>
            <a:ext cx="3729598" cy="4100830"/>
          </a:xfrm>
          <a:prstGeom prst="rect">
            <a:avLst/>
          </a:prstGeom>
        </p:spPr>
      </p:pic>
      <p:sp>
        <p:nvSpPr>
          <p:cNvPr id="5" name="带形: 上凸弯 4">
            <a:extLst>
              <a:ext uri="{FF2B5EF4-FFF2-40B4-BE49-F238E27FC236}">
                <a16:creationId xmlns:a16="http://schemas.microsoft.com/office/drawing/2014/main" id="{760C66C2-4D5B-4D35-9294-F3E3E5374516}"/>
              </a:ext>
            </a:extLst>
          </p:cNvPr>
          <p:cNvSpPr/>
          <p:nvPr/>
        </p:nvSpPr>
        <p:spPr>
          <a:xfrm>
            <a:off x="0" y="6153806"/>
            <a:ext cx="9144000" cy="701692"/>
          </a:xfrm>
          <a:prstGeom prst="ellipseRibbon2">
            <a:avLst>
              <a:gd name="adj1" fmla="val 17575"/>
              <a:gd name="adj2" fmla="val 50000"/>
              <a:gd name="adj3" fmla="val 626"/>
            </a:avLst>
          </a:prstGeom>
          <a:solidFill>
            <a:srgbClr val="2F55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配置管理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67EF225-C596-48D3-B3A4-B1E0741E208D}"/>
              </a:ext>
            </a:extLst>
          </p:cNvPr>
          <p:cNvGrpSpPr/>
          <p:nvPr/>
        </p:nvGrpSpPr>
        <p:grpSpPr>
          <a:xfrm>
            <a:off x="-1" y="1"/>
            <a:ext cx="9144001" cy="701692"/>
            <a:chOff x="-1" y="391727"/>
            <a:chExt cx="12192001" cy="710214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49CEAAB-9737-4669-9905-AE0ABEE11454}"/>
                </a:ext>
              </a:extLst>
            </p:cNvPr>
            <p:cNvSpPr/>
            <p:nvPr/>
          </p:nvSpPr>
          <p:spPr>
            <a:xfrm>
              <a:off x="1127468" y="391727"/>
              <a:ext cx="11064532" cy="710214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350" b="1" dirty="0">
                  <a:latin typeface="Bell MT" panose="02020503060305020303" pitchFamily="18" charset="0"/>
                </a:rPr>
                <a:t>     </a:t>
              </a:r>
              <a:r>
                <a:rPr lang="en-US" altLang="zh-CN" sz="1350" b="1" dirty="0">
                  <a:latin typeface="Bell MT" panose="02020503060305020303" pitchFamily="18" charset="0"/>
                </a:rPr>
                <a:t>	</a:t>
              </a:r>
              <a:r>
                <a:rPr lang="zh-CN" altLang="en-US" sz="2800" b="1" dirty="0">
                  <a:latin typeface="Bell MT" panose="02020503060305020303" pitchFamily="18" charset="0"/>
                </a:rPr>
                <a:t>软件工程实验项目计划汇报</a:t>
              </a: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F5AEC79-F5BD-4999-BE8F-71A97CC7850C}"/>
                </a:ext>
              </a:extLst>
            </p:cNvPr>
            <p:cNvGrpSpPr/>
            <p:nvPr/>
          </p:nvGrpSpPr>
          <p:grpSpPr>
            <a:xfrm>
              <a:off x="-1" y="391727"/>
              <a:ext cx="1834719" cy="710214"/>
              <a:chOff x="-1" y="391727"/>
              <a:chExt cx="1834719" cy="710214"/>
            </a:xfrm>
          </p:grpSpPr>
          <p:sp>
            <p:nvSpPr>
              <p:cNvPr id="16" name="箭头: 五边形 15">
                <a:extLst>
                  <a:ext uri="{FF2B5EF4-FFF2-40B4-BE49-F238E27FC236}">
                    <a16:creationId xmlns:a16="http://schemas.microsoft.com/office/drawing/2014/main" id="{8B699969-9E17-4225-BBF2-F55065C695EC}"/>
                  </a:ext>
                </a:extLst>
              </p:cNvPr>
              <p:cNvSpPr/>
              <p:nvPr/>
            </p:nvSpPr>
            <p:spPr>
              <a:xfrm>
                <a:off x="-1" y="391727"/>
                <a:ext cx="1834719" cy="710214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pic>
            <p:nvPicPr>
              <p:cNvPr id="17" name="Picture 2" descr="C:\Users\Administrator\Desktop\迎新ppt\未标题-2.png">
                <a:extLst>
                  <a:ext uri="{FF2B5EF4-FFF2-40B4-BE49-F238E27FC236}">
                    <a16:creationId xmlns:a16="http://schemas.microsoft.com/office/drawing/2014/main" id="{3C422832-BEDD-44EE-9B6D-C89D79793D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394" y="428184"/>
                <a:ext cx="1207363" cy="637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E728D8A-BAB1-4F02-8A12-79304C0B3DEC}"/>
              </a:ext>
            </a:extLst>
          </p:cNvPr>
          <p:cNvSpPr txBox="1"/>
          <p:nvPr/>
        </p:nvSpPr>
        <p:spPr>
          <a:xfrm>
            <a:off x="452761" y="913755"/>
            <a:ext cx="257452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规定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文件目录管理</a:t>
            </a:r>
            <a:endParaRPr lang="en-US" altLang="zh-CN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会议纪要管理</a:t>
            </a:r>
            <a:endParaRPr lang="en-US" altLang="zh-CN" sz="1600" dirty="0"/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51A520C-E2D2-49E0-87F8-AE18C28E3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91" y="2259218"/>
            <a:ext cx="4429955" cy="19621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F9A6E1F-B273-4524-8FDF-B94AC0574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091" y="4646077"/>
            <a:ext cx="545782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266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DD101A0-35BA-4542-A3E9-45E968F65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463" y="1782850"/>
            <a:ext cx="2882537" cy="3674876"/>
          </a:xfrm>
          <a:prstGeom prst="rect">
            <a:avLst/>
          </a:prstGeom>
        </p:spPr>
      </p:pic>
      <p:sp>
        <p:nvSpPr>
          <p:cNvPr id="9" name="矩形: 剪去对角 8">
            <a:extLst>
              <a:ext uri="{FF2B5EF4-FFF2-40B4-BE49-F238E27FC236}">
                <a16:creationId xmlns:a16="http://schemas.microsoft.com/office/drawing/2014/main" id="{E26F74C3-E309-4C50-BB9F-A6ABED107B02}"/>
              </a:ext>
            </a:extLst>
          </p:cNvPr>
          <p:cNvSpPr/>
          <p:nvPr/>
        </p:nvSpPr>
        <p:spPr>
          <a:xfrm>
            <a:off x="391726" y="2232634"/>
            <a:ext cx="6045693" cy="1704513"/>
          </a:xfrm>
          <a:prstGeom prst="snip2Diag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50" b="1" dirty="0"/>
              <a:t>谢谢大家</a:t>
            </a:r>
            <a:endParaRPr lang="en-US" altLang="zh-CN" sz="4050" b="1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8F8FBCD-E059-4552-96D2-F6FB036C8BA4}"/>
              </a:ext>
            </a:extLst>
          </p:cNvPr>
          <p:cNvSpPr/>
          <p:nvPr/>
        </p:nvSpPr>
        <p:spPr>
          <a:xfrm>
            <a:off x="0" y="5468089"/>
            <a:ext cx="9144000" cy="532661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Team·</a:t>
            </a:r>
            <a:r>
              <a:rPr lang="zh-CN" altLang="en-US" sz="1350" dirty="0"/>
              <a:t>弟归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D41268B-01F8-4C18-B716-50D322908135}"/>
              </a:ext>
            </a:extLst>
          </p:cNvPr>
          <p:cNvGrpSpPr/>
          <p:nvPr/>
        </p:nvGrpSpPr>
        <p:grpSpPr>
          <a:xfrm>
            <a:off x="-1" y="1"/>
            <a:ext cx="9144001" cy="701692"/>
            <a:chOff x="-1" y="391727"/>
            <a:chExt cx="12192001" cy="710214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F9D25AD-91BA-4E2A-838B-62FD94B014A7}"/>
                </a:ext>
              </a:extLst>
            </p:cNvPr>
            <p:cNvSpPr/>
            <p:nvPr/>
          </p:nvSpPr>
          <p:spPr>
            <a:xfrm>
              <a:off x="1127468" y="391727"/>
              <a:ext cx="11064532" cy="710214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350" b="1" dirty="0">
                  <a:latin typeface="Bell MT" panose="02020503060305020303" pitchFamily="18" charset="0"/>
                </a:rPr>
                <a:t>     </a:t>
              </a:r>
              <a:r>
                <a:rPr lang="en-US" altLang="zh-CN" sz="1350" b="1" dirty="0">
                  <a:latin typeface="Bell MT" panose="02020503060305020303" pitchFamily="18" charset="0"/>
                </a:rPr>
                <a:t>	</a:t>
              </a:r>
              <a:r>
                <a:rPr lang="zh-CN" altLang="en-US" sz="2800" b="1" dirty="0">
                  <a:latin typeface="Bell MT" panose="02020503060305020303" pitchFamily="18" charset="0"/>
                </a:rPr>
                <a:t>软件工程实验项目计划汇报</a:t>
              </a: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7BC9A4CE-A509-4CC3-BC78-684224B15E15}"/>
                </a:ext>
              </a:extLst>
            </p:cNvPr>
            <p:cNvGrpSpPr/>
            <p:nvPr/>
          </p:nvGrpSpPr>
          <p:grpSpPr>
            <a:xfrm>
              <a:off x="-1" y="391727"/>
              <a:ext cx="1834719" cy="710214"/>
              <a:chOff x="-1" y="391727"/>
              <a:chExt cx="1834719" cy="710214"/>
            </a:xfrm>
          </p:grpSpPr>
          <p:sp>
            <p:nvSpPr>
              <p:cNvPr id="14" name="箭头: 五边形 13">
                <a:extLst>
                  <a:ext uri="{FF2B5EF4-FFF2-40B4-BE49-F238E27FC236}">
                    <a16:creationId xmlns:a16="http://schemas.microsoft.com/office/drawing/2014/main" id="{08291ABF-C40E-46ED-9267-0A2F2D9B5A84}"/>
                  </a:ext>
                </a:extLst>
              </p:cNvPr>
              <p:cNvSpPr/>
              <p:nvPr/>
            </p:nvSpPr>
            <p:spPr>
              <a:xfrm>
                <a:off x="-1" y="391727"/>
                <a:ext cx="1834719" cy="710214"/>
              </a:xfrm>
              <a:prstGeom prst="homePlat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pic>
            <p:nvPicPr>
              <p:cNvPr id="15" name="Picture 2" descr="C:\Users\Administrator\Desktop\迎新ppt\未标题-2.png">
                <a:extLst>
                  <a:ext uri="{FF2B5EF4-FFF2-40B4-BE49-F238E27FC236}">
                    <a16:creationId xmlns:a16="http://schemas.microsoft.com/office/drawing/2014/main" id="{67B680BF-5BF9-4E43-AC02-AA805B5F43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394" y="428184"/>
                <a:ext cx="1207363" cy="637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743893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3507</TotalTime>
  <Words>141</Words>
  <Application>Microsoft Office PowerPoint</Application>
  <PresentationFormat>全屏显示(4:3)</PresentationFormat>
  <Paragraphs>49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4" baseType="lpstr">
      <vt:lpstr>等线</vt:lpstr>
      <vt:lpstr>Algerian</vt:lpstr>
      <vt:lpstr>Arial</vt:lpstr>
      <vt:lpstr>Bell MT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嘉凯</dc:creator>
  <cp:lastModifiedBy>嘉凯 王</cp:lastModifiedBy>
  <cp:revision>173</cp:revision>
  <dcterms:created xsi:type="dcterms:W3CDTF">2018-08-30T05:40:10Z</dcterms:created>
  <dcterms:modified xsi:type="dcterms:W3CDTF">2019-03-22T03:10:44Z</dcterms:modified>
</cp:coreProperties>
</file>